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31" r:id="rId3"/>
    <p:sldId id="332" r:id="rId4"/>
    <p:sldId id="304" r:id="rId5"/>
    <p:sldId id="311" r:id="rId6"/>
    <p:sldId id="303" r:id="rId7"/>
    <p:sldId id="298" r:id="rId8"/>
    <p:sldId id="326" r:id="rId9"/>
    <p:sldId id="300" r:id="rId10"/>
    <p:sldId id="320" r:id="rId11"/>
    <p:sldId id="321" r:id="rId12"/>
    <p:sldId id="322" r:id="rId13"/>
    <p:sldId id="316" r:id="rId14"/>
    <p:sldId id="323" r:id="rId15"/>
    <p:sldId id="325" r:id="rId16"/>
    <p:sldId id="324" r:id="rId17"/>
    <p:sldId id="327" r:id="rId18"/>
    <p:sldId id="301" r:id="rId19"/>
    <p:sldId id="317" r:id="rId20"/>
    <p:sldId id="318" r:id="rId21"/>
    <p:sldId id="329" r:id="rId22"/>
    <p:sldId id="328" r:id="rId23"/>
    <p:sldId id="302" r:id="rId24"/>
    <p:sldId id="330" r:id="rId25"/>
    <p:sldId id="319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297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92" y="50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Revenue</a:t>
            </a:r>
            <a:r>
              <a:rPr lang="en-US" sz="1600" baseline="0" dirty="0" smtClean="0"/>
              <a:t> Sources by Type</a:t>
            </a:r>
            <a:endParaRPr lang="en-US" sz="1600" dirty="0"/>
          </a:p>
        </c:rich>
      </c:tx>
      <c:layout>
        <c:manualLayout>
          <c:xMode val="edge"/>
          <c:yMode val="edge"/>
          <c:x val="0.69215286190187764"/>
          <c:y val="0.9324324324324324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dLbls>
            <c:dLbl>
              <c:idx val="0"/>
              <c:layout>
                <c:manualLayout>
                  <c:x val="4.0897965879265093E-2"/>
                  <c:y val="3.2247109314038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501160912578232E-2"/>
                  <c:y val="-0.133910761154855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731167979002627E-2"/>
                  <c:y val="-4.4594594594594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</a:t>
                    </a:r>
                    <a:r>
                      <a:rPr lang="en-US" dirty="0"/>
                      <a:t>Taxes
</a:t>
                    </a:r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055118110236219E-3"/>
                  <c:y val="-6.53170887422855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091601049868768E-2"/>
                  <c:y val="0.107481379016812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15667272360186E-3"/>
                  <c:y val="5.6306306306306306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Gaming Taxes
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Licenses, Permits, Fees
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Sales Taxes</c:v>
                </c:pt>
                <c:pt idx="1">
                  <c:v>Property Taxes</c:v>
                </c:pt>
                <c:pt idx="2">
                  <c:v>Other Taxes</c:v>
                </c:pt>
                <c:pt idx="3">
                  <c:v>Charges for Services</c:v>
                </c:pt>
                <c:pt idx="4">
                  <c:v>Income Taxes</c:v>
                </c:pt>
                <c:pt idx="5">
                  <c:v>Gaming Taxes</c:v>
                </c:pt>
                <c:pt idx="6">
                  <c:v>Licenses, Permits, Fees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0.26895424901528581</c:v>
                </c:pt>
                <c:pt idx="1">
                  <c:v>0.20112271098742845</c:v>
                </c:pt>
                <c:pt idx="2">
                  <c:v>0.13070408690212798</c:v>
                </c:pt>
                <c:pt idx="3">
                  <c:v>0.14204948627360423</c:v>
                </c:pt>
                <c:pt idx="4">
                  <c:v>8.6348276373781979E-2</c:v>
                </c:pt>
                <c:pt idx="5">
                  <c:v>0.11768429511303906</c:v>
                </c:pt>
                <c:pt idx="6">
                  <c:v>5.313689533473253E-2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Police Department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Sheet1!$B$2</c:f>
              <c:numCache>
                <c:formatCode>_(* #,##0.0_);_(* \(#,##0.0\);_(* "-"_);_(@_)</c:formatCode>
                <c:ptCount val="1"/>
                <c:pt idx="0">
                  <c:v>54.629134000000001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Fire Department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Sheet1!$B$3</c:f>
              <c:numCache>
                <c:formatCode>_(* #,##0.0_);_(* \(#,##0.0\);_(* "-"_);_(@_)</c:formatCode>
                <c:ptCount val="1"/>
                <c:pt idx="0">
                  <c:v>37.870728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Administrative Services Department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Sheet1!$B$4</c:f>
              <c:numCache>
                <c:formatCode>_(* #,##0.0_);_(* \(#,##0.0\);_(* "-"_);_(@_)</c:formatCode>
                <c:ptCount val="1"/>
                <c:pt idx="0">
                  <c:v>34.932850999999999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Department of Finance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Sheet1!$B$5</c:f>
              <c:numCache>
                <c:formatCode>_(* #,##0.0_);_(* \(#,##0.0\);_(* "-"_);_(@_)</c:formatCode>
                <c:ptCount val="1"/>
                <c:pt idx="0">
                  <c:v>15.585763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Department of Public Works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Sheet1!$B$6</c:f>
              <c:numCache>
                <c:formatCode>_(* #,##0.0_);_(* \(#,##0.0\);_(* "-"_);_(@_)</c:formatCode>
                <c:ptCount val="1"/>
                <c:pt idx="0">
                  <c:v>14.980184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Community &amp; Economic Development Department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Sheet1!$B$7</c:f>
              <c:numCache>
                <c:formatCode>_(* #,##0.0_);_(* \(#,##0.0\);_(* "-"_);_(@_)</c:formatCode>
                <c:ptCount val="1"/>
                <c:pt idx="0">
                  <c:v>5.8731109999999997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Department of Information Technology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Sheet1!$B$8</c:f>
              <c:numCache>
                <c:formatCode>_(* #,##0.0_);_(* \(#,##0.0\);_(* "-"_);_(@_)</c:formatCode>
                <c:ptCount val="1"/>
                <c:pt idx="0">
                  <c:v>2.5254259999999999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Legal Department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Sheet1!$B$9</c:f>
              <c:numCache>
                <c:formatCode>_(* #,##0.0_);_(* \(#,##0.0\);_(* "-"_);_(@_)</c:formatCode>
                <c:ptCount val="1"/>
                <c:pt idx="0">
                  <c:v>1.794384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Office of the City Manager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Sheet1!$B$10</c:f>
              <c:numCache>
                <c:formatCode>_(* #,##0.0_);_(* \(#,##0.0\);_(* "-"_);_(@_)</c:formatCode>
                <c:ptCount val="1"/>
                <c:pt idx="0">
                  <c:v>0.98966100000000001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Mayor, Council, Clerk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Sheet1!$B$11</c:f>
              <c:numCache>
                <c:formatCode>_(* #,##0.0_);_(* \(#,##0.0\);_(* "-"_);_(@_)</c:formatCode>
                <c:ptCount val="1"/>
                <c:pt idx="0">
                  <c:v>1.0538000000000001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500992"/>
        <c:axId val="203500600"/>
      </c:barChart>
      <c:valAx>
        <c:axId val="203500600"/>
        <c:scaling>
          <c:orientation val="minMax"/>
          <c:max val="55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3500992"/>
        <c:crosses val="autoZero"/>
        <c:crossBetween val="between"/>
      </c:valAx>
      <c:catAx>
        <c:axId val="20350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350060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 smtClean="0"/>
              <a:t>Expenditures by Type</a:t>
            </a:r>
            <a:endParaRPr lang="en-US" sz="1600" dirty="0"/>
          </a:p>
        </c:rich>
      </c:tx>
      <c:layout>
        <c:manualLayout>
          <c:xMode val="edge"/>
          <c:yMode val="edge"/>
          <c:x val="0.69215286190187764"/>
          <c:y val="0.9324324324324324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dLbls>
            <c:dLbl>
              <c:idx val="0"/>
              <c:layout>
                <c:manualLayout>
                  <c:x val="4.0897965879265093E-2"/>
                  <c:y val="3.22471093140384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Payroll
</a:t>
                    </a:r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832172420755096E-2"/>
                  <c:y val="-0.124901752145846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13173834039979E-2"/>
                  <c:y val="5.2252252252252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Services
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73030234201494"/>
                  <c:y val="2.49996453146059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06173026448617"/>
                  <c:y val="-4.34195218840888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15667272360186E-3"/>
                  <c:y val="5.630630630630630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687512618614981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Payroll</c:v>
                </c:pt>
                <c:pt idx="1">
                  <c:v>Benefits</c:v>
                </c:pt>
                <c:pt idx="2">
                  <c:v>Other Services</c:v>
                </c:pt>
                <c:pt idx="3">
                  <c:v>Supplies</c:v>
                </c:pt>
                <c:pt idx="4">
                  <c:v>Other</c:v>
                </c:pt>
                <c:pt idx="5">
                  <c:v>Professional Services</c:v>
                </c:pt>
                <c:pt idx="6">
                  <c:v>Capital</c:v>
                </c:pt>
                <c:pt idx="7">
                  <c:v>Debt Service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0.44362588669161052</c:v>
                </c:pt>
                <c:pt idx="1">
                  <c:v>0.31274969934004437</c:v>
                </c:pt>
                <c:pt idx="2">
                  <c:v>2.4125198649764149E-2</c:v>
                </c:pt>
                <c:pt idx="3">
                  <c:v>1.9496778380551028E-2</c:v>
                </c:pt>
                <c:pt idx="4">
                  <c:v>7.1272522779889477E-2</c:v>
                </c:pt>
                <c:pt idx="5">
                  <c:v>0.10577241976387276</c:v>
                </c:pt>
                <c:pt idx="6">
                  <c:v>2.2957494394267714E-2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Revenue</a:t>
            </a:r>
            <a:r>
              <a:rPr lang="en-US" sz="1600" baseline="0" dirty="0" smtClean="0"/>
              <a:t> Sources by Type</a:t>
            </a:r>
            <a:endParaRPr lang="en-US" sz="1600" dirty="0"/>
          </a:p>
        </c:rich>
      </c:tx>
      <c:layout>
        <c:manualLayout>
          <c:xMode val="edge"/>
          <c:yMode val="edge"/>
          <c:x val="0.69215286190187764"/>
          <c:y val="0.9324324324324324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4.0897965879265093E-2"/>
                  <c:y val="3.224710931403845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60135271552596E-2"/>
                  <c:y val="-0.1384152656593601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769584090450235E-2"/>
                  <c:y val="-2.2623607859828332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795351302241065"/>
                  <c:y val="2.2487053983116976E-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091601049868768E-2"/>
                  <c:y val="0.107481379016812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315667272360186E-3"/>
                  <c:y val="5.630630630630630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Customer Receipts - Sewer</c:v>
                </c:pt>
                <c:pt idx="1">
                  <c:v>Customer Receipts - Water</c:v>
                </c:pt>
                <c:pt idx="2">
                  <c:v>Fines &amp; Fees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22.690999999999999</c:v>
                </c:pt>
                <c:pt idx="1">
                  <c:v>17.211500000000001</c:v>
                </c:pt>
                <c:pt idx="2">
                  <c:v>0.74729999999999996</c:v>
                </c:pt>
                <c:pt idx="3">
                  <c:v>1.1148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Administration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Sheet1!$B$2</c:f>
              <c:numCache>
                <c:formatCode>_(* #,##0.0_);_(* \(#,##0.0\);_(* "-"_);_(@_)</c:formatCode>
                <c:ptCount val="1"/>
                <c:pt idx="0">
                  <c:v>7.8230019999999998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Customer Service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Sheet1!$B$3</c:f>
              <c:numCache>
                <c:formatCode>_(* #,##0.0_);_(* \(#,##0.0\);_(* "-"_);_(@_)</c:formatCode>
                <c:ptCount val="1"/>
                <c:pt idx="0">
                  <c:v>1.8171120000000001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Field Operations - Water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Sheet1!$B$4</c:f>
              <c:numCache>
                <c:formatCode>_(* #,##0.0_);_(* \(#,##0.0\);_(* "-"_);_(@_)</c:formatCode>
                <c:ptCount val="1"/>
                <c:pt idx="0">
                  <c:v>9.5811340000000005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Field Operations - Sewer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Sheet1!$B$5</c:f>
              <c:numCache>
                <c:formatCode>_(* #,##0.0_);_(* \(#,##0.0\);_(* "-"_);_(@_)</c:formatCode>
                <c:ptCount val="1"/>
                <c:pt idx="0">
                  <c:v>2.7114310000000001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Meter Repair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Sheet1!$B$6</c:f>
              <c:numCache>
                <c:formatCode>_(* #,##0.0_);_(* \(#,##0.0\);_(* "-"_);_(@_)</c:formatCode>
                <c:ptCount val="1"/>
                <c:pt idx="0">
                  <c:v>0.535327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Water Plant Operations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Sheet1!$B$7</c:f>
              <c:numCache>
                <c:formatCode>_(* #,##0.0_);_(* \(#,##0.0\);_(* "-"_);_(@_)</c:formatCode>
                <c:ptCount val="1"/>
                <c:pt idx="0">
                  <c:v>1.6316649999999999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East Side Treatment Plant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Sheet1!$B$8</c:f>
              <c:numCache>
                <c:formatCode>_(* #,##0.0_);_(* \(#,##0.0\);_(* "-"_);_(@_)</c:formatCode>
                <c:ptCount val="1"/>
                <c:pt idx="0">
                  <c:v>4.0043639999999998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West Side Treatment Plant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Sheet1!$B$9</c:f>
              <c:numCache>
                <c:formatCode>_(* #,##0.0_);_(* \(#,##0.0\);_(* "-"_);_(@_)</c:formatCode>
                <c:ptCount val="1"/>
                <c:pt idx="0">
                  <c:v>3.1250960000000001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Aux Sable Treatment Plant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Sheet1!$B$10</c:f>
              <c:numCache>
                <c:formatCode>_(* #,##0.0_);_(* \(#,##0.0\);_(* "-"_);_(@_)</c:formatCode>
                <c:ptCount val="1"/>
                <c:pt idx="0">
                  <c:v>1.0155400000000001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Debt Service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cat>
          <c:val>
            <c:numRef>
              <c:f>Sheet1!$B$11</c:f>
              <c:numCache>
                <c:formatCode>_(* #,##0.0_);_(* \(#,##0.0\);_(* "-"_);_(@_)</c:formatCode>
                <c:ptCount val="1"/>
                <c:pt idx="0">
                  <c:v>8.2526410000000006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48768"/>
        <c:axId val="207348376"/>
      </c:barChart>
      <c:valAx>
        <c:axId val="207348376"/>
        <c:scaling>
          <c:orientation val="minMax"/>
          <c:max val="1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7348768"/>
        <c:crosses val="autoZero"/>
        <c:crossBetween val="between"/>
        <c:majorUnit val="1"/>
        <c:minorUnit val="0.5"/>
      </c:valAx>
      <c:catAx>
        <c:axId val="207348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73483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3521587926509191"/>
          <c:y val="8.8121457643881476E-2"/>
          <c:w val="0.25478412073490814"/>
          <c:h val="0.6595058769827684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 smtClean="0"/>
              <a:t>Expenditures by Type</a:t>
            </a:r>
            <a:endParaRPr lang="en-US" sz="1600" dirty="0"/>
          </a:p>
        </c:rich>
      </c:tx>
      <c:layout>
        <c:manualLayout>
          <c:xMode val="edge"/>
          <c:yMode val="edge"/>
          <c:x val="0.75946055420956993"/>
          <c:y val="0.949256756756756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dLbls>
            <c:dLbl>
              <c:idx val="0"/>
              <c:layout>
                <c:manualLayout>
                  <c:x val="4.0897965879265093E-2"/>
                  <c:y val="3.2247109314038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526801938219263E-2"/>
                  <c:y val="-7.08476980917924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13173834039979E-2"/>
                  <c:y val="5.22522522522522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46613163739147E-2"/>
                  <c:y val="-2.25225225225225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2540379567938629E-2"/>
                  <c:y val="5.56795772150102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075156470825759E-2"/>
                  <c:y val="-2.1959636802156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8573717948717963E-2"/>
                  <c:y val="-0.114864864864864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8435417928528179E-2"/>
                  <c:y val="-0.14916241044193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6773924894003633E-2"/>
                  <c:y val="-2.41980563240405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Payroll</c:v>
                </c:pt>
                <c:pt idx="1">
                  <c:v>Payroll - Benefits</c:v>
                </c:pt>
                <c:pt idx="2">
                  <c:v>Other Services</c:v>
                </c:pt>
                <c:pt idx="3">
                  <c:v>Supplies</c:v>
                </c:pt>
                <c:pt idx="4">
                  <c:v>Other</c:v>
                </c:pt>
                <c:pt idx="5">
                  <c:v>Professional Services</c:v>
                </c:pt>
                <c:pt idx="6">
                  <c:v>Property Services</c:v>
                </c:pt>
                <c:pt idx="7">
                  <c:v>Debt Service</c:v>
                </c:pt>
                <c:pt idx="8">
                  <c:v>Transfer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5.8471887768799642E-2</c:v>
                </c:pt>
                <c:pt idx="1">
                  <c:v>4.5388952113792264E-2</c:v>
                </c:pt>
                <c:pt idx="2">
                  <c:v>1.3106812976854225E-2</c:v>
                </c:pt>
                <c:pt idx="3">
                  <c:v>3.9960534827764703E-2</c:v>
                </c:pt>
                <c:pt idx="4">
                  <c:v>1.7145753803101762E-3</c:v>
                </c:pt>
                <c:pt idx="5">
                  <c:v>1.0294799150121627E-2</c:v>
                </c:pt>
                <c:pt idx="6">
                  <c:v>8.047269701409376E-3</c:v>
                </c:pt>
                <c:pt idx="7">
                  <c:v>4.5388952113792264E-2</c:v>
                </c:pt>
                <c:pt idx="8">
                  <c:v>2.6938516955417876E-2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Revenue</a:t>
            </a:r>
            <a:r>
              <a:rPr lang="en-US" sz="1600" baseline="0" dirty="0" smtClean="0"/>
              <a:t> Sources by Type</a:t>
            </a:r>
            <a:endParaRPr lang="en-US" sz="1600" dirty="0"/>
          </a:p>
        </c:rich>
      </c:tx>
      <c:layout>
        <c:manualLayout>
          <c:xMode val="edge"/>
          <c:yMode val="edge"/>
          <c:x val="0.69215286190187764"/>
          <c:y val="0.9324324324324324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6.4871290127195641E-2"/>
                  <c:y val="-2.18069447400156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60135271552596E-2"/>
                  <c:y val="-0.138415265659360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435544114677972E-2"/>
                  <c:y val="6.30529545293324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795351302241065"/>
                  <c:y val="2.248705398311697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091601049868768E-2"/>
                  <c:y val="0.107481379016812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844387240056528E-2"/>
                  <c:y val="1.6328828828828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957147183525135E-2"/>
                  <c:y val="-8.242977229197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0904186856450636E-2"/>
                  <c:y val="-6.08501808895509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Fines &amp; Fees</c:v>
                </c:pt>
                <c:pt idx="1">
                  <c:v>Interest</c:v>
                </c:pt>
                <c:pt idx="2">
                  <c:v>Misc Revenues</c:v>
                </c:pt>
                <c:pt idx="3">
                  <c:v>Parking - Deck</c:v>
                </c:pt>
                <c:pt idx="4">
                  <c:v>Parking - Lots</c:v>
                </c:pt>
                <c:pt idx="5">
                  <c:v>Parking - Permits</c:v>
                </c:pt>
                <c:pt idx="6">
                  <c:v>Parking - Rent</c:v>
                </c:pt>
                <c:pt idx="7">
                  <c:v>Parking - Street</c:v>
                </c:pt>
              </c:strCache>
            </c:str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185400</c:v>
                </c:pt>
                <c:pt idx="1">
                  <c:v>500</c:v>
                </c:pt>
                <c:pt idx="2">
                  <c:v>12000</c:v>
                </c:pt>
                <c:pt idx="3">
                  <c:v>506000</c:v>
                </c:pt>
                <c:pt idx="4">
                  <c:v>242200</c:v>
                </c:pt>
                <c:pt idx="5">
                  <c:v>20200</c:v>
                </c:pt>
                <c:pt idx="6">
                  <c:v>95000</c:v>
                </c:pt>
                <c:pt idx="7">
                  <c:v>262200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Collections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 Budget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50700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Meter Patrol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 Budget</c:v>
                </c:pt>
              </c:strCache>
            </c:strRef>
          </c:cat>
          <c:val>
            <c:numRef>
              <c:f>Sheet1!$B$3</c:f>
              <c:numCache>
                <c:formatCode>_(* #,##0_);_(* \(#,##0\);_(* "-"_);_(@_)</c:formatCode>
                <c:ptCount val="1"/>
                <c:pt idx="0">
                  <c:v>167500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Union Station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 Budget</c:v>
                </c:pt>
              </c:strCache>
            </c:strRef>
          </c:cat>
          <c:val>
            <c:numRef>
              <c:f>Sheet1!$B$4</c:f>
              <c:numCache>
                <c:formatCode>_(* #,##0_);_(* \(#,##0\);_(* "-"_);_(@_)</c:formatCode>
                <c:ptCount val="1"/>
                <c:pt idx="0">
                  <c:v>164000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Parking Operations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 Budget</c:v>
                </c:pt>
              </c:strCache>
            </c:strRef>
          </c:cat>
          <c:val>
            <c:numRef>
              <c:f>Sheet1!$B$5</c:f>
              <c:numCache>
                <c:formatCode>_(* #,##0_);_(* \(#,##0\);_(* "-"_);_(@_)</c:formatCode>
                <c:ptCount val="1"/>
                <c:pt idx="0">
                  <c:v>588200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2016  Budget</c:v>
                </c:pt>
              </c:strCache>
            </c:strRef>
          </c:cat>
          <c:val>
            <c:numRef>
              <c:f>Sheet1!$B$6</c:f>
              <c:numCache>
                <c:formatCode>_(* #,##0_);_(* \(#,##0\);_(* "-"_);_(@_)</c:formatCode>
                <c:ptCount val="1"/>
                <c:pt idx="0">
                  <c:v>493100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44536"/>
        <c:axId val="208344144"/>
      </c:barChart>
      <c:valAx>
        <c:axId val="208344144"/>
        <c:scaling>
          <c:orientation val="minMax"/>
          <c:max val="70000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344536"/>
        <c:crosses val="autoZero"/>
        <c:crossBetween val="between"/>
      </c:valAx>
      <c:catAx>
        <c:axId val="208344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34414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/>
          <a:lstStyle>
            <a:lvl1pPr algn="r">
              <a:defRPr sz="1100"/>
            </a:lvl1pPr>
          </a:lstStyle>
          <a:p>
            <a:fld id="{4F01E0C8-0BAB-4C1A-9B9D-4BB0EB1F131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2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2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 anchor="b"/>
          <a:lstStyle>
            <a:lvl1pPr algn="r">
              <a:defRPr sz="1100"/>
            </a:lvl1pPr>
          </a:lstStyle>
          <a:p>
            <a:fld id="{A4BEF72C-BF3A-47C7-AEE9-2E6192E7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2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/>
          <a:lstStyle>
            <a:lvl1pPr algn="r">
              <a:defRPr sz="1100"/>
            </a:lvl1pPr>
          </a:lstStyle>
          <a:p>
            <a:fld id="{FBD746DE-7F40-4CA7-9486-A4FABADCB6E4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3" tIns="47301" rIns="94603" bIns="473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5" y="4561227"/>
            <a:ext cx="5850835" cy="4320213"/>
          </a:xfrm>
          <a:prstGeom prst="rect">
            <a:avLst/>
          </a:prstGeom>
        </p:spPr>
        <p:txBody>
          <a:bodyPr vert="horz" lIns="94603" tIns="47301" rIns="94603" bIns="473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2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2"/>
            <a:ext cx="3170584" cy="480388"/>
          </a:xfrm>
          <a:prstGeom prst="rect">
            <a:avLst/>
          </a:prstGeom>
        </p:spPr>
        <p:txBody>
          <a:bodyPr vert="horz" lIns="94603" tIns="47301" rIns="94603" bIns="47301" rtlCol="0" anchor="b"/>
          <a:lstStyle>
            <a:lvl1pPr algn="r">
              <a:defRPr sz="1100"/>
            </a:lvl1pPr>
          </a:lstStyle>
          <a:p>
            <a:fld id="{C0FDA207-7035-4C31-9BA1-D95ED1F14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0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4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$194.5 million allocated to </a:t>
            </a:r>
            <a:r>
              <a:rPr lang="en-US" baseline="0" dirty="0" smtClean="0"/>
              <a:t>support the operations of the City: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Includes $158.3 million for general operations a 3.6 percent increase from the 2012 Budget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$34.8 million to operate the water and sewer utility system or a 1.9 percent,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$1.4 million to fund the City’s parking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4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561227"/>
            <a:ext cx="5850835" cy="4646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8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561229"/>
            <a:ext cx="5850835" cy="4567784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4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Highlights from the General Fund include: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balanced budget with an estimated $158.3 million in revenues;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continuation of the policy started in 2012 of a 60 day operating reserve;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Nearly $500k for the hiring of 10 additional police officers;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Fully funding salary costs to keep service levels consistent with 2012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 funding for the Annual required contribution (ARC) to the public safety pensions $1.7 million;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Accommodation of a 2.9% increase in health insurance costs;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reduction in Overtime costs of over 11% due to the hiring of police officers and 8 firefighters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It should be noted that the General Fund budget does not contain the salary costs of the 8 new firefighters; these costs are part of the Special Funds budget because they are funded through a Federal Grant.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74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72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60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88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561229"/>
            <a:ext cx="5850835" cy="4567784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recommended</a:t>
            </a:r>
            <a:r>
              <a:rPr lang="en-US" baseline="0" dirty="0" smtClean="0"/>
              <a:t> annual budget for 2013 totals $274.3 million.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Including $194.5 million of operating funds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$29.8 million in capital funds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$50.0 million in special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72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72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57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2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88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7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reminder the Operating Budget is</a:t>
            </a:r>
            <a:r>
              <a:rPr lang="en-US" baseline="0" dirty="0" smtClean="0"/>
              <a:t> the portion of the annual budget that supports the daily operations and services of the City.</a:t>
            </a:r>
          </a:p>
          <a:p>
            <a:endParaRPr lang="en-US" dirty="0"/>
          </a:p>
          <a:p>
            <a:r>
              <a:rPr lang="en-US" dirty="0" smtClean="0"/>
              <a:t>The funding is divided between</a:t>
            </a:r>
            <a:r>
              <a:rPr lang="en-US" baseline="0" dirty="0" smtClean="0"/>
              <a:t> </a:t>
            </a:r>
            <a:r>
              <a:rPr lang="en-US" dirty="0" smtClean="0"/>
              <a:t>three primary funds:</a:t>
            </a:r>
          </a:p>
          <a:p>
            <a:endParaRPr lang="en-US" dirty="0" smtClean="0"/>
          </a:p>
          <a:p>
            <a:r>
              <a:rPr lang="en-US" dirty="0" smtClean="0"/>
              <a:t>The General Fund which supports the general activities.</a:t>
            </a:r>
          </a:p>
          <a:p>
            <a:endParaRPr lang="en-US" baseline="0" dirty="0"/>
          </a:p>
          <a:p>
            <a:r>
              <a:rPr lang="en-US" dirty="0" smtClean="0"/>
              <a:t>The Water &amp; Sewer Fund which provides for the city’s utility system</a:t>
            </a:r>
          </a:p>
          <a:p>
            <a:endParaRPr lang="en-US" baseline="0" dirty="0"/>
          </a:p>
          <a:p>
            <a:r>
              <a:rPr lang="en-US" dirty="0" smtClean="0"/>
              <a:t>And the parking fund whose resources provide for the city’s parking operations.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2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4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7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Highlights from the General Fund include: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balanced budget with an estimated $158.3 million in revenues;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continuation of the policy started in 2012 of a 60 day operating reserve;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Nearly $500k for the hiring of 10 additional police officers;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Fully funding salary costs to keep service levels consistent with 2012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 funding for the Annual required contribution (ARC) to the public safety pensions $1.7 million;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Accommodation of a 2.9% increase in health insurance costs;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reduction in Overtime costs of over 11% due to the hiring of police officers and 8 firefighters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It should be noted that the General Fund budget does not contain the salary costs of the 8 new firefighters; these costs are part of the Special Funds budget because they are funded through a Federal Grant.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7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Highlights from the General Fund include: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balanced budget with an estimated $158.3 million in revenues;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continuation of the policy started in 2012 of a 60 day operating reserve;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Nearly $500k for the hiring of 10 additional police officers;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Fully funding salary costs to keep service levels consistent with 2012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 funding for the Annual required contribution (ARC) to the public safety pensions $1.7 million;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Accommodation of a 2.9% increase in health insurance costs;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reduction in Overtime costs of over 11% due to the hiring of police officers and 8 firefighters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It should be noted that the General Fund budget does not contain the salary costs of the 8 new firefighters; these costs are part of the Special Funds budget because they are funded through a Federal Grant.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7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561229"/>
            <a:ext cx="5850835" cy="4567784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A207-7035-4C31-9BA1-D95ED1F140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9B6A3-A635-44F8-BB35-16E616ADEBC0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AF5EA-4E89-408E-A7BD-85611F6071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1B378-D5C0-4DA1-83A6-42725A3A42F2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02B0D-1C7E-44D8-900A-8552D07282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8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D7337-130B-42DE-94D0-43C92F51BB21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03A18-7A13-4531-9CEC-CAAC501E52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7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D272F-E929-430E-9FC4-D13037D6FF57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4DF03-20BD-4588-ADA4-44C9D9A8E5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4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16789-756C-468C-94AB-3B9C4C87080A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76772-98EA-4364-A8A6-584005C02E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FE97E-02EA-45A6-897E-7102C1CD1507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752A4-221E-4E16-9CC7-D34332E54C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F0467-E05F-4900-9033-BCF619B9B8A9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9090-0312-45F1-A818-01C7CC630F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1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30357-D5DB-4E68-8375-384B9F4883CA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B68E2-B250-40C6-B978-25812A6437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7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0F0A3-E2B8-4327-9E1A-BEEAEBBE0FD7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EF9DF-053A-42EC-BEE5-E3641927C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9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3577D-05D1-4225-A226-08878238579A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77EC-25F4-4D4F-BF91-69666BE1A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3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46DF8-8080-4B7A-B254-B0636D957189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704BD-EDB0-469E-8FD5-E589D6D6A2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999342-617F-45C9-903B-4D858FB3620C}" type="datetimeFigureOut">
              <a:rPr lang="en-US" smtClean="0"/>
              <a:pPr>
                <a:defRPr/>
              </a:pPr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1481BD-7779-475F-96F5-7725097249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City of Joliet</a:t>
            </a:r>
            <a:br>
              <a:rPr lang="en-US" dirty="0" smtClean="0"/>
            </a:br>
            <a:r>
              <a:rPr lang="en-US" sz="4800" dirty="0" smtClean="0"/>
              <a:t>2016 Proposed Budget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November 30, 2015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/>
          <a:lstStyle/>
          <a:p>
            <a:r>
              <a:rPr lang="en-US" dirty="0" smtClean="0"/>
              <a:t>Operating Budget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General Fund</a:t>
            </a:r>
            <a:r>
              <a:rPr lang="en-US" sz="3200" b="1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Includes reduction of Fire Department overtime ($1,748,650) by closing  a fire station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Includes realignment of the legal department budget to include an Inspector General ($124,357 savings)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Allocates continued </a:t>
            </a:r>
            <a:r>
              <a:rPr lang="en-US" sz="2000" dirty="0"/>
              <a:t>funding for the new ERP system (Tyler/Munis)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Over $45 million requested in Capital Projects. The only projects that are recommended ($3.9 million)  are those we are already committed to that includes: $400,000 for a Fiber Optic connection between Union Station and the Police Department, $150,000 to repair roof at Union Station, $166,000 to repair roof at Fleet Services </a:t>
            </a:r>
            <a:r>
              <a:rPr lang="en-US" sz="2000" dirty="0"/>
              <a:t>and </a:t>
            </a:r>
            <a:r>
              <a:rPr lang="en-US" sz="2000" dirty="0" smtClean="0"/>
              <a:t>$750,000 </a:t>
            </a:r>
            <a:r>
              <a:rPr lang="en-US" sz="2000" dirty="0"/>
              <a:t>for a Fiber Optic connection </a:t>
            </a:r>
            <a:r>
              <a:rPr lang="en-US" sz="2000" dirty="0" smtClean="0"/>
              <a:t>on Chicago Street.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No vehicles are part of the recommendation.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411163" lvl="1" indent="0">
              <a:buNone/>
            </a:pPr>
            <a:endParaRPr lang="en-US" dirty="0" smtClean="0"/>
          </a:p>
          <a:p>
            <a:pPr marL="4111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85800"/>
          </a:xfrm>
        </p:spPr>
        <p:txBody>
          <a:bodyPr/>
          <a:lstStyle/>
          <a:p>
            <a:r>
              <a:rPr lang="en-US" sz="3600" dirty="0" smtClean="0"/>
              <a:t>General Fund – Revenues = $168.9 M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2364539"/>
              </p:ext>
            </p:extLst>
          </p:nvPr>
        </p:nvGraphicFramePr>
        <p:xfrm>
          <a:off x="609600" y="8382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04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r>
              <a:rPr lang="en-US" sz="4000" dirty="0" smtClean="0"/>
              <a:t>General Fund - Revenue Summary</a:t>
            </a:r>
            <a:endParaRPr lang="en-US" sz="4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964753"/>
              </p:ext>
            </p:extLst>
          </p:nvPr>
        </p:nvGraphicFramePr>
        <p:xfrm>
          <a:off x="762000" y="962831"/>
          <a:ext cx="7589521" cy="5437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846"/>
                <a:gridCol w="1161900"/>
                <a:gridCol w="1161900"/>
                <a:gridCol w="1161900"/>
                <a:gridCol w="1161900"/>
                <a:gridCol w="1276075"/>
              </a:tblGrid>
              <a:tr h="693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 Actual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 Actual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Budget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Est. YearEnd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r>
                        <a:rPr lang="en-US" sz="1600" baseline="0" dirty="0" smtClean="0"/>
                        <a:t> Proposed</a:t>
                      </a:r>
                      <a:endParaRPr lang="en-US" sz="1600" dirty="0"/>
                    </a:p>
                  </a:txBody>
                  <a:tcPr anchor="ctr"/>
                </a:tc>
              </a:tr>
              <a:tr h="511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Sales</a:t>
                      </a:r>
                      <a:r>
                        <a:rPr lang="en-US" sz="1600" baseline="0" dirty="0" smtClean="0"/>
                        <a:t> Tax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$ 43.4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$ 44.8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$ 44.0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$ 45.7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$ 45.7</a:t>
                      </a:r>
                      <a:endParaRPr lang="en-US" sz="1600" dirty="0"/>
                    </a:p>
                  </a:txBody>
                  <a:tcPr anchor="ctr"/>
                </a:tc>
              </a:tr>
              <a:tr h="6594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 Taxes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33.1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33.1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34.1</a:t>
                      </a:r>
                      <a:endParaRPr lang="en-US" sz="1600" dirty="0"/>
                    </a:p>
                  </a:txBody>
                  <a:tcPr anchor="ctr"/>
                </a:tc>
              </a:tr>
              <a:tr h="695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Charges for Service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23.5</a:t>
                      </a:r>
                      <a:endParaRPr lang="en-US" sz="1600" dirty="0"/>
                    </a:p>
                  </a:txBody>
                  <a:tcPr anchor="ctr"/>
                </a:tc>
              </a:tr>
              <a:tr h="5268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Gaming Taxes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18.9</a:t>
                      </a:r>
                      <a:endParaRPr lang="en-US" sz="1600" dirty="0"/>
                    </a:p>
                  </a:txBody>
                  <a:tcPr anchor="ctr"/>
                </a:tc>
              </a:tr>
              <a:tr h="5024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Taxes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 anchor="ctr"/>
                </a:tc>
              </a:tr>
              <a:tr h="4825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 Taxes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14.9</a:t>
                      </a:r>
                      <a:endParaRPr lang="en-US" sz="1600" dirty="0"/>
                    </a:p>
                  </a:txBody>
                  <a:tcPr anchor="ctr"/>
                </a:tc>
              </a:tr>
              <a:tr h="9281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License,</a:t>
                      </a:r>
                      <a:r>
                        <a:rPr lang="en-US" sz="1600" baseline="0" dirty="0" smtClean="0"/>
                        <a:t> Permits, Fees, Misc.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10.3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10.9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9.0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10.4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9.8</a:t>
                      </a:r>
                      <a:endParaRPr lang="en-US" sz="1600" u="sng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$ 167.5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$ 167.3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$ 163.9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$ 166.3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$ 168.9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400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 shown in millions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5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General Fund – Expenditures = $174.2 M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71547"/>
              </p:ext>
            </p:extLst>
          </p:nvPr>
        </p:nvGraphicFramePr>
        <p:xfrm>
          <a:off x="914400" y="10668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6324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 shown in millions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74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Fund – Expenditures = $174.2 M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1649937"/>
              </p:ext>
            </p:extLst>
          </p:nvPr>
        </p:nvGraphicFramePr>
        <p:xfrm>
          <a:off x="533400" y="8382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8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General Fund – Expenditure Summary</a:t>
            </a:r>
            <a:endParaRPr lang="en-US" sz="36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803675"/>
              </p:ext>
            </p:extLst>
          </p:nvPr>
        </p:nvGraphicFramePr>
        <p:xfrm>
          <a:off x="533400" y="838200"/>
          <a:ext cx="8229598" cy="507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27026"/>
                <a:gridCol w="975795"/>
                <a:gridCol w="975795"/>
                <a:gridCol w="975795"/>
                <a:gridCol w="1071690"/>
                <a:gridCol w="915171"/>
                <a:gridCol w="940526"/>
              </a:tblGrid>
              <a:tr h="623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 Actual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 Actual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Budget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Est. YearEnd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r>
                        <a:rPr lang="en-US" sz="1600" baseline="0" dirty="0" smtClean="0"/>
                        <a:t> Proposed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Change from Est. Yr. End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Change</a:t>
                      </a:r>
                      <a:endParaRPr lang="en-US" sz="1600" dirty="0"/>
                    </a:p>
                  </a:txBody>
                  <a:tcPr anchor="ctr"/>
                </a:tc>
              </a:tr>
              <a:tr h="4576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Payroll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$ 74.8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$ 79.8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$ 78.6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$ 77.3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(1.3)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(1.6)%</a:t>
                      </a:r>
                      <a:endParaRPr lang="en-US" sz="1600" dirty="0"/>
                    </a:p>
                  </a:txBody>
                  <a:tcPr anchor="ctr"/>
                </a:tc>
              </a:tr>
              <a:tr h="6236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Benefits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50.2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3.8%</a:t>
                      </a:r>
                      <a:endParaRPr lang="en-US" sz="1600" dirty="0"/>
                    </a:p>
                  </a:txBody>
                  <a:tcPr anchor="ctr"/>
                </a:tc>
              </a:tr>
              <a:tr h="6236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Professional Services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4.5%</a:t>
                      </a:r>
                      <a:endParaRPr lang="en-US" sz="1600" dirty="0"/>
                    </a:p>
                  </a:txBody>
                  <a:tcPr anchor="ctr"/>
                </a:tc>
              </a:tr>
              <a:tr h="4713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Supplies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6.9%</a:t>
                      </a:r>
                      <a:endParaRPr lang="en-US" sz="1600" dirty="0"/>
                    </a:p>
                  </a:txBody>
                  <a:tcPr anchor="ctr"/>
                </a:tc>
              </a:tr>
              <a:tr h="449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1.4%</a:t>
                      </a:r>
                      <a:endParaRPr lang="en-US" sz="1600" dirty="0"/>
                    </a:p>
                  </a:txBody>
                  <a:tcPr anchor="ctr"/>
                </a:tc>
              </a:tr>
              <a:tr h="7428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1.9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2.0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2.4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2.4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4.0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1.6</a:t>
                      </a:r>
                      <a:endParaRPr lang="en-US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63.3%</a:t>
                      </a:r>
                      <a:endParaRPr lang="en-US" sz="1600" u="sng" dirty="0"/>
                    </a:p>
                  </a:txBody>
                  <a:tcPr anchor="ctr"/>
                </a:tc>
              </a:tr>
              <a:tr h="39176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$ 159.2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163.8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$ 172.6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$ 170.9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$ 174.2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</a:t>
                      </a:r>
                      <a:r>
                        <a:rPr lang="en-US" sz="1800" b="1" baseline="0" dirty="0" smtClean="0"/>
                        <a:t> 3.3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1.9%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427433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 shown in millions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84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38200"/>
          </a:xfrm>
        </p:spPr>
        <p:txBody>
          <a:bodyPr/>
          <a:lstStyle/>
          <a:p>
            <a:r>
              <a:rPr lang="en-US" sz="4000" dirty="0" smtClean="0"/>
              <a:t>Operating Budget – General Fund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53400" cy="5410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consideration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increases in salaries budgeted.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change in operation of Bicentennial Park.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Fire Tax Pass Thru set as $181,000 in revenue and expenditures.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 Tyler Munis financial software in 2015 that resulted in changed account numbers for the entire budget.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Organization Charts, Personnel Cost Summaries and Personnel Position Counts not included in prior budgets.</a:t>
            </a:r>
            <a:endParaRPr lang="en-US" sz="2400" dirty="0"/>
          </a:p>
          <a:p>
            <a:pPr marL="411163" lvl="1" indent="0">
              <a:buNone/>
            </a:pPr>
            <a:endParaRPr lang="en-US" dirty="0" smtClean="0"/>
          </a:p>
          <a:p>
            <a:pPr marL="4111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8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</a:t>
            </a:r>
            <a:r>
              <a:rPr lang="en-US" sz="3200" dirty="0" smtClean="0"/>
              <a:t>ater</a:t>
            </a:r>
            <a:r>
              <a:rPr lang="en-US" dirty="0" smtClean="0"/>
              <a:t> &amp; S</a:t>
            </a:r>
            <a:r>
              <a:rPr lang="en-US" sz="3200" dirty="0" smtClean="0"/>
              <a:t>ewer</a:t>
            </a:r>
            <a:r>
              <a:rPr lang="en-US" dirty="0" smtClean="0"/>
              <a:t> F</a:t>
            </a:r>
            <a:r>
              <a:rPr lang="en-US" sz="3200" dirty="0" smtClean="0"/>
              <a:t>und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135688" cy="1633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2016 Proposed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/>
              <a:t>Operating Budget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 smtClean="0"/>
              <a:t>Water &amp; Sewer Fund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Includes $41.5 million in system revenues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Expenditures of $40.5 million; $1.02 million or 2.4% decrease from 2015 Budget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Keeps service levels consistent with 2015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Provides for increased maintenance costs of aging system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Includes costs associated with implementation of new ERP system ($539,200 in 2015 and $500,000 in 2016)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Includes $19.55 million for capital improvements. $28.7 million requested.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No increase in water rates.</a:t>
            </a:r>
          </a:p>
          <a:p>
            <a:pPr>
              <a:spcBef>
                <a:spcPts val="120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4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685800"/>
          </a:xfrm>
        </p:spPr>
        <p:txBody>
          <a:bodyPr/>
          <a:lstStyle/>
          <a:p>
            <a:r>
              <a:rPr lang="en-US" sz="3200" dirty="0" smtClean="0"/>
              <a:t>Water &amp; Sewer Fund – Revenues = $41.5 M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3320972"/>
              </p:ext>
            </p:extLst>
          </p:nvPr>
        </p:nvGraphicFramePr>
        <p:xfrm>
          <a:off x="609600" y="9144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1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15401"/>
              </p:ext>
            </p:extLst>
          </p:nvPr>
        </p:nvGraphicFramePr>
        <p:xfrm>
          <a:off x="152403" y="76211"/>
          <a:ext cx="8839196" cy="6477007"/>
        </p:xfrm>
        <a:graphic>
          <a:graphicData uri="http://schemas.openxmlformats.org/drawingml/2006/table">
            <a:tbl>
              <a:tblPr/>
              <a:tblGrid>
                <a:gridCol w="525942"/>
                <a:gridCol w="1888862"/>
                <a:gridCol w="803049"/>
                <a:gridCol w="803049"/>
                <a:gridCol w="803049"/>
                <a:gridCol w="803049"/>
                <a:gridCol w="803049"/>
                <a:gridCol w="803049"/>
                <a:gridCol w="803049"/>
                <a:gridCol w="803049"/>
              </a:tblGrid>
              <a:tr h="1127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effectLst/>
                          <a:latin typeface="Arial MT"/>
                        </a:rPr>
                        <a:t>CITY OF JOLIET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effectLst/>
                          <a:latin typeface="Arial MT"/>
                        </a:rPr>
                        <a:t>2016 BUDGET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effectLst/>
                          <a:latin typeface="Arial MT"/>
                        </a:rPr>
                        <a:t>REVENUES AND EXPENDITURES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effectLst/>
                          <a:latin typeface="Arial MT"/>
                        </a:rPr>
                        <a:t>INCLUDING TRANSFERS-IN AND TRANSFERS-OUT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effectLst/>
                          <a:latin typeface="Arial MT"/>
                        </a:rPr>
                        <a:t>OVERVIEW - ALL FUNDS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PRIOR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PRIOR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CURRENT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DEPARTMENT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12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AS OF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REQUEST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MANAGERS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COUNCIL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12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NO.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6/30/2015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RECOMMENDED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APPROVED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12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12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sng" strike="noStrike" dirty="0">
                          <a:effectLst/>
                          <a:latin typeface="Arial MT"/>
                        </a:rPr>
                        <a:t>REVENUES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General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167,518,830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167,340,949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163,918,725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80,916,768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166,273,273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167,845,489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168,950,989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Water &amp; Sewer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45,207,211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43,438,866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41,750,600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21,919,631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43,488,508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41,510,000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41,510,000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501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Water &amp; Sewer Improvement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520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Parking Operations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1,434,113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1,302,505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1,323,500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628,733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1,257,466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1,257,466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1,257,466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Motor Fuel Tax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4,694,772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5,201,704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3,710,000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1,787,181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3,841,706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3,710,000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3,710,000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220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Grants &amp; Special Accounts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12,671,363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8,055,851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10,004,000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1,950,993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6,553,264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26,459,801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26,459,801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110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Evergreen Terrace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61,728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61,728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210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Community Development Block Grant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20,729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9,389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1,315,818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645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62,880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3,850,000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3,850,000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230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Special Services Area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428,521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485,955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461,390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193,501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432,436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432,436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432,436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250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Tax Increment Financing Fund #2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547,767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605,407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600,100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405,603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406,060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600,100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600,100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251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Tax Increment Financing Fund #3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18,677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63,823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63,400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36,831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36,831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63,400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63,400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240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Business District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43,332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53,005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53,010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53,010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405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General Debt Services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1,160,013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1,155,661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1,165,256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695,070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1,731,871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1,652,550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1,652,550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301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Neighborhood Improvement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320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Performance Bond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1,200,676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32,554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100,321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100,500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General Capital Improvement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2,030,694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2,058,110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2,551,000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355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2,649,675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4,000,500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4,000,500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TOTAL REVENUE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236,933,366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229,750,774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227,863,789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108,740,692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226,949,203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252,434,752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253,540,252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sng" strike="noStrike" dirty="0">
                          <a:effectLst/>
                          <a:latin typeface="Arial MT"/>
                        </a:rPr>
                        <a:t>EXPENDITURES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Arial MT"/>
                      </a:endParaRP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General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159,184,810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163,814,224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172,596,048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82,625,010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170,910,745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179,644,137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174,235,042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Water &amp; Sewer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43,034,084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42,838,711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41,513,247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12,090,476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38,983,330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40,908,218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40,497,312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501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Water &amp; Sewer Improvement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15,183,706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8,519,202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28,098,650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5,932,058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15,815,509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28,738,095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19,550,000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520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Parking Operations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1,504,328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1,560,123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1,680,320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545,861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1,514,426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1,708,322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1,586,160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Motor Fuel Tax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4,254,880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3,034,291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14,677,559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843,182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7,235,218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11,141,981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11,141,981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220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Grants &amp; Special Accounts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11,684,275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12,200,103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2,902,210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5,804,420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26,459,801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26,459,801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110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Evergreen Terrace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1,982,508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401,681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700,000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386,412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15,693,413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700,000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700,000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210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Community Development Block Grant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18,971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11,008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2,097,384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31,964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62,880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3,850,000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3,850,000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230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Special Services Area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443,945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359,089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459,850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280,713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545,533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432,436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432,436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250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Tax Increment Financing Fund #2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407,977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672,624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368,502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436,000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251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Tax Increment Financing Fund #3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10,424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53,333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63,400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36,831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63,400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63,400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240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Business District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2,942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53,005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53,010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53,010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405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General Debt Services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1,159,856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1,163,256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1,165,256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152,853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1,723,517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1,652,550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1,652,550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301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Neighborhood Improvement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585,220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49,501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199,175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320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Performance Bond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1,701,590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655,766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5,000,000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4,000,000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300 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General Capital Improvement Fund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4,014,840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3,074,304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6,570,996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1,923,789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4,675,895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45,165,134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3,966,000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Arial MT"/>
                      </a:endParaRP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 </a:t>
                      </a:r>
                    </a:p>
                  </a:txBody>
                  <a:tcPr marL="3177" marR="3177" marT="31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TOTAL EXPENDITURES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245,171,414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238,407,216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285,222,710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108,085,972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264,689,897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345,117,084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288,787,692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effectLst/>
                          <a:latin typeface="Arial MT"/>
                        </a:rPr>
                        <a:t>0 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639762"/>
          </a:xfrm>
        </p:spPr>
        <p:txBody>
          <a:bodyPr/>
          <a:lstStyle/>
          <a:p>
            <a:r>
              <a:rPr lang="en-US" sz="3200" dirty="0" smtClean="0"/>
              <a:t>Water &amp; Sewer Fund – Expenses = $ 40.5 M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0491"/>
              </p:ext>
            </p:extLst>
          </p:nvPr>
        </p:nvGraphicFramePr>
        <p:xfrm>
          <a:off x="914400" y="11430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6324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 shown in millions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10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68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 &amp; Sewer Fund – Expenses = $40.5 M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317769"/>
              </p:ext>
            </p:extLst>
          </p:nvPr>
        </p:nvGraphicFramePr>
        <p:xfrm>
          <a:off x="609600" y="8382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04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8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</a:t>
            </a:r>
            <a:r>
              <a:rPr lang="en-US" sz="3200" dirty="0" smtClean="0"/>
              <a:t>arking</a:t>
            </a:r>
            <a:r>
              <a:rPr lang="en-US" dirty="0" smtClean="0"/>
              <a:t> F</a:t>
            </a:r>
            <a:r>
              <a:rPr lang="en-US" sz="3200" dirty="0" smtClean="0"/>
              <a:t>und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135688" cy="1633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2016 Proposed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Budget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 smtClean="0"/>
              <a:t>Parking Fund 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$1.26 million in revenues, a reduction of $45,039 when compared to 2015 Budget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Service levels consistent with 2015. Operate the parking system consistent with 2015 operations.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Expenditures of $1.59 million, 5.6% decrease from 2015 Budget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Operating deficit projected for 2015 of $328,694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No capital improvement budgeted.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685800"/>
          </a:xfrm>
        </p:spPr>
        <p:txBody>
          <a:bodyPr/>
          <a:lstStyle/>
          <a:p>
            <a:r>
              <a:rPr lang="en-US" sz="3200" dirty="0" smtClean="0"/>
              <a:t>Parking Fund – Revenues = $1,257,466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2723201"/>
              </p:ext>
            </p:extLst>
          </p:nvPr>
        </p:nvGraphicFramePr>
        <p:xfrm>
          <a:off x="685800" y="9144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1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Parking Fund – Expenses = $1.59 M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88463"/>
              </p:ext>
            </p:extLst>
          </p:nvPr>
        </p:nvGraphicFramePr>
        <p:xfrm>
          <a:off x="838200" y="11430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6324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 shown in thousands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62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305800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1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838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38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85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00319"/>
              </p:ext>
            </p:extLst>
          </p:nvPr>
        </p:nvGraphicFramePr>
        <p:xfrm>
          <a:off x="457202" y="457212"/>
          <a:ext cx="8229600" cy="5638791"/>
        </p:xfrm>
        <a:graphic>
          <a:graphicData uri="http://schemas.openxmlformats.org/drawingml/2006/table">
            <a:tbl>
              <a:tblPr/>
              <a:tblGrid>
                <a:gridCol w="489669"/>
                <a:gridCol w="1758595"/>
                <a:gridCol w="747667"/>
                <a:gridCol w="747667"/>
                <a:gridCol w="747667"/>
                <a:gridCol w="747667"/>
                <a:gridCol w="747667"/>
                <a:gridCol w="747667"/>
                <a:gridCol w="747667"/>
                <a:gridCol w="747667"/>
              </a:tblGrid>
              <a:tr h="14300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effectLst/>
                          <a:latin typeface="Arial"/>
                        </a:rPr>
                        <a:t>CITY OF JOLIET</a:t>
                      </a:r>
                    </a:p>
                  </a:txBody>
                  <a:tcPr marL="4783" marR="4783" marT="47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00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effectLst/>
                          <a:latin typeface="Arial"/>
                        </a:rPr>
                        <a:t>2016 BUDGET</a:t>
                      </a:r>
                    </a:p>
                  </a:txBody>
                  <a:tcPr marL="4783" marR="4783" marT="47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00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effectLst/>
                          <a:latin typeface="Arial"/>
                        </a:rPr>
                        <a:t>ENDING UNASSIGNED FUND BALANCE AND NET POSITION AS OF DECEMBER 31</a:t>
                      </a:r>
                    </a:p>
                  </a:txBody>
                  <a:tcPr marL="4783" marR="4783" marT="47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00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effectLst/>
                          <a:latin typeface="Arial"/>
                        </a:rPr>
                        <a:t>OVERVIEW - ALL FUNDS</a:t>
                      </a:r>
                    </a:p>
                  </a:txBody>
                  <a:tcPr marL="4783" marR="4783" marT="47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PRIOR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PRIOR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CURRENT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DEPARTMENT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20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AS OF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REQUEST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MANAGERS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COUNCIL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3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6/30/2015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RECOMMENDED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APPROVED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3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3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 dirty="0">
                          <a:effectLst/>
                          <a:latin typeface="Arial"/>
                        </a:rPr>
                        <a:t>UNASSIGNED FUND BALANCE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100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General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47,757,166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43,911,182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35,705,713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50,880,263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29,935,159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17,436,511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23,951,106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200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Motor Fuel Tax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11,477,559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13,644,972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2,734,537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14,588,971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10,251,460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2,819,479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2,819,479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220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Grants &amp; Special Accounts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5,230,925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1,086,673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1,090,673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135,456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1,835,517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1,835,517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1,835,517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110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Evergreen Terrace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(1,982,508)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(2,384,189)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(3,084,189)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(2,708,873)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(18,015,874)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(18,715,874)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(18,715,874)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210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Community Development Block Grant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12,844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11,500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4,639,154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(19,819)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11,500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11,500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11,500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230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Special Services Area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125,805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252,671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99,795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165,459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139,574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139,574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139,574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205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Tax Increment Financing Fund #2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623,116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555,899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555,999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593,000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525,959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526,059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526,059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206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Tax Increment Financing Fund #3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16,991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27,481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26,391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64,312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27,481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27,481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27,481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240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Business District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40,390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405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General Debt Services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157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(7,438)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257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534,779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916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916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916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300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Neighborhood Improvement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248,676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199,175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199,175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199,175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320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Performance Bond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4,825,358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4,202,146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825,358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4,302,467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3,302,646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302,646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302,646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320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General Capital Improvement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5,570,357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4,554,163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534,167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2,630,729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2,527,943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(38,636,691)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2,562,443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TOTAL UNASSIGNED FUND BALANCE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73,906,446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66,054,235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43,327,030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71,406,309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30,542,281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(34,252,882)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13,460,847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 dirty="0">
                          <a:effectLst/>
                          <a:latin typeface="Arial"/>
                        </a:rPr>
                        <a:t>NET POSITION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500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Water &amp; Sewer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258,572,943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259,173,098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269,088,668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269,002,253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263,678,276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264,280,058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264,690,964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520 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Parking Operations Fund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5,152,917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4,895,299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4,498,036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4,978,171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4,638,339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4,187,483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4,309,645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83" marR="4783" marT="4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TOTAL NET POSITION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263,725,860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264,068,397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273,586,704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273,980,424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268,316,615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268,467,541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269,000,609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4783" marR="4783" marT="4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91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9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305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96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4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838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153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61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9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305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04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457200"/>
            <a:ext cx="830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8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077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990600"/>
          </a:xfrm>
        </p:spPr>
        <p:txBody>
          <a:bodyPr/>
          <a:lstStyle/>
          <a:p>
            <a:r>
              <a:rPr lang="en-US" sz="4000" dirty="0" smtClean="0"/>
              <a:t>2016 Summary – Operating Funds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General Fund</a:t>
            </a:r>
          </a:p>
          <a:p>
            <a:pPr lvl="1"/>
            <a:r>
              <a:rPr lang="en-US" sz="2400" dirty="0" smtClean="0"/>
              <a:t>Revenues - $168.9 million</a:t>
            </a:r>
          </a:p>
          <a:p>
            <a:pPr lvl="1"/>
            <a:r>
              <a:rPr lang="en-US" sz="2400" dirty="0" smtClean="0"/>
              <a:t>Expenditures - $174.2 million</a:t>
            </a:r>
          </a:p>
          <a:p>
            <a:pPr lvl="1"/>
            <a:r>
              <a:rPr lang="en-US" sz="2400" dirty="0" smtClean="0"/>
              <a:t>Use of Fund Balance = $5.3 million</a:t>
            </a:r>
          </a:p>
          <a:p>
            <a:r>
              <a:rPr lang="en-US" sz="2400" dirty="0" smtClean="0"/>
              <a:t>Water &amp; Sewer Fund</a:t>
            </a:r>
          </a:p>
          <a:p>
            <a:pPr lvl="1"/>
            <a:r>
              <a:rPr lang="en-US" sz="2400" dirty="0" smtClean="0"/>
              <a:t>Revenues - $41.5 million</a:t>
            </a:r>
          </a:p>
          <a:p>
            <a:pPr lvl="1"/>
            <a:r>
              <a:rPr lang="en-US" sz="2400" dirty="0" smtClean="0"/>
              <a:t>Expenditures - $40.9 million</a:t>
            </a:r>
          </a:p>
          <a:p>
            <a:pPr lvl="1"/>
            <a:r>
              <a:rPr lang="en-US" sz="2400" dirty="0" smtClean="0"/>
              <a:t>Increase In Net Position = $1.0 million</a:t>
            </a:r>
          </a:p>
          <a:p>
            <a:pPr lvl="1"/>
            <a:r>
              <a:rPr lang="en-US" sz="2400" dirty="0" smtClean="0"/>
              <a:t>$19.6 million in Capital Expenditures</a:t>
            </a:r>
          </a:p>
          <a:p>
            <a:r>
              <a:rPr lang="en-US" sz="2400" dirty="0" smtClean="0"/>
              <a:t>Parking Fund</a:t>
            </a:r>
          </a:p>
          <a:p>
            <a:pPr lvl="1"/>
            <a:r>
              <a:rPr lang="en-US" sz="2400" dirty="0" smtClean="0"/>
              <a:t>Revenues - $1.28 million</a:t>
            </a:r>
          </a:p>
          <a:p>
            <a:pPr lvl="1"/>
            <a:r>
              <a:rPr lang="en-US" sz="2400" dirty="0" smtClean="0"/>
              <a:t>Expenditures - $1.59 million</a:t>
            </a:r>
          </a:p>
          <a:p>
            <a:pPr lvl="1"/>
            <a:r>
              <a:rPr lang="en-US" sz="2400" dirty="0" smtClean="0"/>
              <a:t>Use of Fund Balance = $328,694</a:t>
            </a:r>
          </a:p>
          <a:p>
            <a:pPr lvl="1"/>
            <a:r>
              <a:rPr lang="en-US" sz="2400" dirty="0" smtClean="0"/>
              <a:t>No upgrades budgeted. Operate system “as is”.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5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8305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01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5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8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5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7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3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1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153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5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54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305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8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</a:t>
            </a:r>
            <a:r>
              <a:rPr lang="en-US" sz="3200" dirty="0" smtClean="0"/>
              <a:t>perating</a:t>
            </a:r>
            <a:r>
              <a:rPr lang="en-US" dirty="0" smtClean="0"/>
              <a:t> F</a:t>
            </a:r>
            <a:r>
              <a:rPr lang="en-US" sz="3200" dirty="0" smtClean="0"/>
              <a:t>unds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135688" cy="1633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2016 Proposed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 Service Vehicle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61156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5376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035675" cy="4449763"/>
          </a:xfrm>
        </p:spPr>
      </p:pic>
    </p:spTree>
    <p:extLst>
      <p:ext uri="{BB962C8B-B14F-4D97-AF65-F5344CB8AC3E}">
        <p14:creationId xmlns:p14="http://schemas.microsoft.com/office/powerpoint/2010/main" val="35741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029575" cy="4525963"/>
          </a:xfrm>
        </p:spPr>
      </p:pic>
    </p:spTree>
    <p:extLst>
      <p:ext uri="{BB962C8B-B14F-4D97-AF65-F5344CB8AC3E}">
        <p14:creationId xmlns:p14="http://schemas.microsoft.com/office/powerpoint/2010/main" val="6073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313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8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135688" cy="1633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2016 Proposed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/>
              <a:t>Operating Funds 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i="1" dirty="0" smtClean="0"/>
              <a:t>General Fund</a:t>
            </a:r>
          </a:p>
          <a:p>
            <a:pPr algn="just"/>
            <a:r>
              <a:rPr lang="en-US" dirty="0" smtClean="0"/>
              <a:t>Supports general activities including: police and fire protection, planning and economic development, engineering services, code enforcement, garbage collection services, legal services, financial services, and general administration</a:t>
            </a:r>
            <a:endParaRPr lang="en-US" dirty="0"/>
          </a:p>
          <a:p>
            <a:pPr marL="114300" indent="0">
              <a:spcBef>
                <a:spcPts val="1800"/>
              </a:spcBef>
              <a:buNone/>
            </a:pPr>
            <a:r>
              <a:rPr lang="en-US" b="1" i="1" dirty="0" smtClean="0"/>
              <a:t>Water &amp; Sewer Fund</a:t>
            </a:r>
          </a:p>
          <a:p>
            <a:pPr algn="just"/>
            <a:r>
              <a:rPr lang="en-US" dirty="0" smtClean="0"/>
              <a:t>Provides for operations of water and sewer system including: 3 wastewater treatment plants, 450 miles of sanitary sewer, 26 wells, 11 water treatment plants, and 38 lift stations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b="1" i="1" dirty="0" smtClean="0"/>
              <a:t>Parking Fund</a:t>
            </a:r>
            <a:endParaRPr lang="en-US" dirty="0" smtClean="0"/>
          </a:p>
          <a:p>
            <a:pPr algn="just"/>
            <a:r>
              <a:rPr lang="en-US" dirty="0" smtClean="0"/>
              <a:t>Supports operations of 2 parking decks, 7 parking lots,  700 on-street meters, and Joliet Union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Operating Budget -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54982"/>
              </p:ext>
            </p:extLst>
          </p:nvPr>
        </p:nvGraphicFramePr>
        <p:xfrm>
          <a:off x="914400" y="1447800"/>
          <a:ext cx="75438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66"/>
                <a:gridCol w="1508760"/>
                <a:gridCol w="1508760"/>
                <a:gridCol w="1065007"/>
                <a:gridCol w="1065007"/>
              </a:tblGrid>
              <a:tr h="107795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</a:p>
                    <a:p>
                      <a:pPr algn="ctr"/>
                      <a:r>
                        <a:rPr lang="en-US" sz="2000" dirty="0" smtClean="0"/>
                        <a:t>Budget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r>
                        <a:rPr lang="en-US" sz="2000" baseline="0" dirty="0" smtClean="0"/>
                        <a:t> Proposed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Change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</a:t>
                      </a:r>
                    </a:p>
                    <a:p>
                      <a:pPr algn="ctr"/>
                      <a:r>
                        <a:rPr lang="en-US" sz="2000" dirty="0" smtClean="0"/>
                        <a:t>Change</a:t>
                      </a:r>
                      <a:endParaRPr lang="en-US" sz="2000" dirty="0"/>
                    </a:p>
                  </a:txBody>
                  <a:tcPr anchor="ctr"/>
                </a:tc>
              </a:tr>
              <a:tr h="9116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 Fund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$172.6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$174.2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0.95%</a:t>
                      </a:r>
                      <a:endParaRPr lang="en-US" sz="2000" dirty="0"/>
                    </a:p>
                  </a:txBody>
                  <a:tcPr anchor="ctr"/>
                </a:tc>
              </a:tr>
              <a:tr h="9116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&amp; Sewer Fund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$41.5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$40.5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($1.0)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(2.45%)</a:t>
                      </a:r>
                      <a:endParaRPr lang="en-US" sz="2000" dirty="0"/>
                    </a:p>
                  </a:txBody>
                  <a:tcPr anchor="ctr"/>
                </a:tc>
              </a:tr>
              <a:tr h="9116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Parking</a:t>
                      </a:r>
                      <a:r>
                        <a:rPr lang="en-US" sz="2000" baseline="0" dirty="0" smtClean="0"/>
                        <a:t> Fund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$1.68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$1.59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($.09)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(5.6%)</a:t>
                      </a:r>
                      <a:endParaRPr lang="en-US" sz="2000" dirty="0"/>
                    </a:p>
                  </a:txBody>
                  <a:tcPr anchor="ctr"/>
                </a:tc>
              </a:tr>
              <a:tr h="9116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$215.78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$216.29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$.51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.23%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400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 shown in millions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71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8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</a:t>
            </a:r>
            <a:r>
              <a:rPr lang="en-US" sz="3200" dirty="0" smtClean="0"/>
              <a:t>eneral </a:t>
            </a:r>
            <a:r>
              <a:rPr lang="en-US" dirty="0" smtClean="0"/>
              <a:t>F</a:t>
            </a:r>
            <a:r>
              <a:rPr lang="en-US" sz="3200" dirty="0" smtClean="0"/>
              <a:t>und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135688" cy="1633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2016 Proposed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/>
          <a:lstStyle/>
          <a:p>
            <a:r>
              <a:rPr lang="en-US" dirty="0" smtClean="0"/>
              <a:t>Operating Budget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52578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2800" b="1" dirty="0" smtClean="0"/>
              <a:t>General Fund</a:t>
            </a:r>
            <a:r>
              <a:rPr lang="en-US" sz="3200" b="1" dirty="0" smtClean="0"/>
              <a:t> 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$168.9 million in estimated revenues, an increase of $5.03 million over the 2015 Budget. 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Includes a 4.99% increase in property tax levy ($1.625 million), a 3.5% increase in garbage fees($494,000) and an increase in real estate transfer tax from $3.00 to $5.00 per $1000 value ($1.1 million).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Includes funding for a Deputy City Manager/Economic Development Director ($145,000 in salary), upgrading a part time Office Assistant at the front desk to a full time Information Services Coordinator ($20,000), and $30,000 in equipment for channel 6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Includes required increases to public safety pension contributions </a:t>
            </a:r>
          </a:p>
          <a:p>
            <a:pPr lvl="1" algn="just">
              <a:spcBef>
                <a:spcPts val="1200"/>
              </a:spcBef>
            </a:pPr>
            <a:r>
              <a:rPr lang="en-US" sz="1800" dirty="0" smtClean="0"/>
              <a:t>Police Pension = $572,466; Fire Pension = $224,835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Allocates funding for removing blight on private property ($21,000), a TIF Study at St. Joe’s Hospital ($35,000),Maintenance of the City’s public art ($10,000), continued support of Rialto Theater and the Historical Museum at 2015 levels, first phase of improving the City’s GIS ($115,000) and contracting for electrical inspectors($62,400).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 Accommodates $460k increase for waste management fees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411163" lvl="1" indent="0">
              <a:buNone/>
            </a:pPr>
            <a:endParaRPr lang="en-US" dirty="0" smtClean="0"/>
          </a:p>
          <a:p>
            <a:pPr marL="4111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6795</TotalTime>
  <Words>2563</Words>
  <Application>Microsoft Office PowerPoint</Application>
  <PresentationFormat>On-screen Show (4:3)</PresentationFormat>
  <Paragraphs>1080</Paragraphs>
  <Slides>56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Arial MT</vt:lpstr>
      <vt:lpstr>Calibri</vt:lpstr>
      <vt:lpstr>Office Theme</vt:lpstr>
      <vt:lpstr>City of Joliet 2016 Proposed Budget</vt:lpstr>
      <vt:lpstr>PowerPoint Presentation</vt:lpstr>
      <vt:lpstr>PowerPoint Presentation</vt:lpstr>
      <vt:lpstr>2016 Summary – Operating Funds</vt:lpstr>
      <vt:lpstr>Operating Funds</vt:lpstr>
      <vt:lpstr>Operating Funds - Activities</vt:lpstr>
      <vt:lpstr>Operating Budget - Summary</vt:lpstr>
      <vt:lpstr>General Fund</vt:lpstr>
      <vt:lpstr>Operating Budget - Highlights</vt:lpstr>
      <vt:lpstr>Operating Budget - Highlights</vt:lpstr>
      <vt:lpstr>General Fund – Revenues = $168.9 M</vt:lpstr>
      <vt:lpstr>General Fund - Revenue Summary</vt:lpstr>
      <vt:lpstr>General Fund – Expenditures = $174.2 M</vt:lpstr>
      <vt:lpstr>General Fund – Expenditures = $174.2 M</vt:lpstr>
      <vt:lpstr>General Fund – Expenditure Summary</vt:lpstr>
      <vt:lpstr>Operating Budget – General Fund</vt:lpstr>
      <vt:lpstr>Water &amp; Sewer Fund</vt:lpstr>
      <vt:lpstr>Operating Budget - Highlights</vt:lpstr>
      <vt:lpstr>Water &amp; Sewer Fund – Revenues = $41.5 M</vt:lpstr>
      <vt:lpstr>Water &amp; Sewer Fund – Expenses = $ 40.5 M</vt:lpstr>
      <vt:lpstr>Water &amp; Sewer Fund – Expenses = $40.5 M</vt:lpstr>
      <vt:lpstr>Parking Fund</vt:lpstr>
      <vt:lpstr>Operating Budget - Highlights</vt:lpstr>
      <vt:lpstr>Parking Fund – Revenues = $1,257,466</vt:lpstr>
      <vt:lpstr>Parking Fund – Expenses = $1.59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FD Service Vehicle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Joliet</dc:title>
  <dc:creator>Mayer, Rachel L</dc:creator>
  <cp:lastModifiedBy>Ghedotte, Jim</cp:lastModifiedBy>
  <cp:revision>240</cp:revision>
  <cp:lastPrinted>2015-01-05T15:24:49Z</cp:lastPrinted>
  <dcterms:created xsi:type="dcterms:W3CDTF">2011-11-04T13:33:29Z</dcterms:created>
  <dcterms:modified xsi:type="dcterms:W3CDTF">2015-12-10T21:01:39Z</dcterms:modified>
</cp:coreProperties>
</file>