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0" r:id="rId2"/>
    <p:sldId id="264" r:id="rId3"/>
    <p:sldId id="278" r:id="rId4"/>
    <p:sldId id="284" r:id="rId5"/>
    <p:sldId id="283" r:id="rId6"/>
    <p:sldId id="285" r:id="rId7"/>
    <p:sldId id="274" r:id="rId8"/>
    <p:sldId id="290" r:id="rId9"/>
    <p:sldId id="286" r:id="rId10"/>
    <p:sldId id="28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y Ingels" initials="MI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4535" autoAdjust="0"/>
  </p:normalViewPr>
  <p:slideViewPr>
    <p:cSldViewPr>
      <p:cViewPr varScale="1">
        <p:scale>
          <a:sx n="108" d="100"/>
          <a:sy n="108" d="100"/>
        </p:scale>
        <p:origin x="171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8D1684-DA86-4A1E-9FF9-E2D723662912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E2B180-BBA4-4304-BD84-51AD2FD75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75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E2B180-BBA4-4304-BD84-51AD2FD7526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0507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E2B180-BBA4-4304-BD84-51AD2FD7526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3863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E2B180-BBA4-4304-BD84-51AD2FD7526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699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05E9-4976-4C1D-9A56-1B1573F787CA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E3C67-FDC5-40C7-9B36-2C11B7670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361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05E9-4976-4C1D-9A56-1B1573F787CA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E3C67-FDC5-40C7-9B36-2C11B7670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902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05E9-4976-4C1D-9A56-1B1573F787CA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E3C67-FDC5-40C7-9B36-2C11B7670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9388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debar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-8614" y="0"/>
            <a:ext cx="2200923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-8614" y="685799"/>
            <a:ext cx="9152614" cy="584776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399" y="5863756"/>
            <a:ext cx="841845" cy="841845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67765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u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388938" y="685800"/>
            <a:ext cx="707866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Title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399" y="5863756"/>
            <a:ext cx="841845" cy="841845"/>
          </a:xfrm>
          <a:prstGeom prst="rect">
            <a:avLst/>
          </a:prstGeom>
          <a:effectLst/>
        </p:spPr>
      </p:pic>
      <p:sp>
        <p:nvSpPr>
          <p:cNvPr id="5" name="Rectangle 4"/>
          <p:cNvSpPr/>
          <p:nvPr userDrawn="1"/>
        </p:nvSpPr>
        <p:spPr>
          <a:xfrm>
            <a:off x="-8614" y="685799"/>
            <a:ext cx="7552414" cy="584776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8284464" y="685799"/>
            <a:ext cx="874321" cy="584776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2897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341"/>
          <a:stretch/>
        </p:blipFill>
        <p:spPr>
          <a:xfrm>
            <a:off x="6324601" y="0"/>
            <a:ext cx="2819400" cy="6858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6324601" y="5410200"/>
            <a:ext cx="2819399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BW Logo.png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626942" y="5546786"/>
            <a:ext cx="2288458" cy="508978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5410200"/>
            <a:ext cx="6324601" cy="762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464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05E9-4976-4C1D-9A56-1B1573F787CA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E3C67-FDC5-40C7-9B36-2C11B7670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416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05E9-4976-4C1D-9A56-1B1573F787CA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E3C67-FDC5-40C7-9B36-2C11B7670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605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05E9-4976-4C1D-9A56-1B1573F787CA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E3C67-FDC5-40C7-9B36-2C11B7670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841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05E9-4976-4C1D-9A56-1B1573F787CA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E3C67-FDC5-40C7-9B36-2C11B7670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037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05E9-4976-4C1D-9A56-1B1573F787CA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E3C67-FDC5-40C7-9B36-2C11B7670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79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05E9-4976-4C1D-9A56-1B1573F787CA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E3C67-FDC5-40C7-9B36-2C11B7670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926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05E9-4976-4C1D-9A56-1B1573F787CA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E3C67-FDC5-40C7-9B36-2C11B7670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578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F05E9-4976-4C1D-9A56-1B1573F787CA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E3C67-FDC5-40C7-9B36-2C11B7670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233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F05E9-4976-4C1D-9A56-1B1573F787CA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E3C67-FDC5-40C7-9B36-2C11B7670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213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341"/>
          <a:stretch/>
        </p:blipFill>
        <p:spPr>
          <a:xfrm>
            <a:off x="6324601" y="0"/>
            <a:ext cx="28194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324601" y="5410200"/>
            <a:ext cx="2819399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BW Logo.pn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626942" y="5546786"/>
            <a:ext cx="2288458" cy="50897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5410200"/>
            <a:ext cx="6324601" cy="762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7"/>
          <p:cNvSpPr txBox="1">
            <a:spLocks/>
          </p:cNvSpPr>
          <p:nvPr/>
        </p:nvSpPr>
        <p:spPr>
          <a:xfrm>
            <a:off x="838200" y="1219200"/>
            <a:ext cx="5181600" cy="381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>
              <a:lnSpc>
                <a:spcPct val="120000"/>
              </a:lnSpc>
            </a:pPr>
            <a:r>
              <a:rPr lang="en-US" sz="9800" b="1" dirty="0">
                <a:solidFill>
                  <a:schemeClr val="tx1"/>
                </a:solidFill>
                <a:latin typeface="Calibri" panose="020F0502020204030204" pitchFamily="34" charset="0"/>
              </a:rPr>
              <a:t>City of Joliet</a:t>
            </a:r>
          </a:p>
          <a:p>
            <a:pPr algn="l">
              <a:lnSpc>
                <a:spcPct val="120000"/>
              </a:lnSpc>
            </a:pPr>
            <a:r>
              <a:rPr lang="en-US" sz="7400" dirty="0">
                <a:latin typeface="Calibri" panose="020F0502020204030204" pitchFamily="34" charset="0"/>
              </a:rPr>
              <a:t>2020 Water Main Improvements</a:t>
            </a:r>
          </a:p>
          <a:p>
            <a:pPr algn="l">
              <a:lnSpc>
                <a:spcPct val="120000"/>
              </a:lnSpc>
            </a:pPr>
            <a:r>
              <a:rPr lang="en-US" sz="5500" dirty="0">
                <a:latin typeface="Calibri" panose="020F0502020204030204" pitchFamily="34" charset="0"/>
              </a:rPr>
              <a:t>Pre-bid Conference</a:t>
            </a:r>
          </a:p>
          <a:p>
            <a:pPr algn="l">
              <a:lnSpc>
                <a:spcPct val="120000"/>
              </a:lnSpc>
            </a:pPr>
            <a:endParaRPr lang="en-US" sz="72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l">
              <a:lnSpc>
                <a:spcPct val="120000"/>
              </a:lnSpc>
            </a:pPr>
            <a:br>
              <a:rPr lang="en-US" sz="720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endParaRPr lang="en-US" sz="72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l">
              <a:lnSpc>
                <a:spcPct val="120000"/>
              </a:lnSpc>
            </a:pPr>
            <a:endParaRPr lang="en-US" sz="72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l">
              <a:lnSpc>
                <a:spcPct val="120000"/>
              </a:lnSpc>
            </a:pPr>
            <a:endParaRPr lang="en-US" sz="72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l">
              <a:lnSpc>
                <a:spcPct val="120000"/>
              </a:lnSpc>
            </a:pPr>
            <a:r>
              <a:rPr lang="en-US" sz="7200" dirty="0">
                <a:solidFill>
                  <a:schemeClr val="tx1"/>
                </a:solidFill>
                <a:latin typeface="Calibri" panose="020F0502020204030204" pitchFamily="34" charset="0"/>
              </a:rPr>
              <a:t>November 13, 2019</a:t>
            </a:r>
          </a:p>
        </p:txBody>
      </p:sp>
    </p:spTree>
    <p:extLst>
      <p:ext uri="{BB962C8B-B14F-4D97-AF65-F5344CB8AC3E}">
        <p14:creationId xmlns:p14="http://schemas.microsoft.com/office/powerpoint/2010/main" val="1904066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38200" y="1600200"/>
            <a:ext cx="4267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Questions?</a:t>
            </a:r>
          </a:p>
          <a:p>
            <a:endParaRPr lang="en-US" sz="32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endParaRPr lang="en-US" sz="32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r>
              <a:rPr lang="en-US" sz="2400" dirty="0">
                <a:solidFill>
                  <a:schemeClr val="tx2"/>
                </a:solidFill>
              </a:rPr>
              <a:t>Lauren Schuld</a:t>
            </a:r>
          </a:p>
          <a:p>
            <a:r>
              <a:rPr lang="en-US" sz="2400" dirty="0">
                <a:solidFill>
                  <a:schemeClr val="tx2"/>
                </a:solidFill>
              </a:rPr>
              <a:t>lschuld@baxterwoodman.com</a:t>
            </a:r>
          </a:p>
        </p:txBody>
      </p:sp>
    </p:spTree>
    <p:extLst>
      <p:ext uri="{BB962C8B-B14F-4D97-AF65-F5344CB8AC3E}">
        <p14:creationId xmlns:p14="http://schemas.microsoft.com/office/powerpoint/2010/main" val="2386803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8938" y="685800"/>
            <a:ext cx="707866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Overview</a:t>
            </a:r>
          </a:p>
        </p:txBody>
      </p:sp>
      <p:sp>
        <p:nvSpPr>
          <p:cNvPr id="3" name="Title 7"/>
          <p:cNvSpPr txBox="1">
            <a:spLocks/>
          </p:cNvSpPr>
          <p:nvPr/>
        </p:nvSpPr>
        <p:spPr>
          <a:xfrm>
            <a:off x="2438400" y="1524000"/>
            <a:ext cx="5791200" cy="42672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lvl="2">
              <a:lnSpc>
                <a:spcPct val="120000"/>
              </a:lnSpc>
              <a:spcBef>
                <a:spcPts val="1200"/>
              </a:spcBef>
            </a:pPr>
            <a:r>
              <a:rPr lang="en-US" sz="9600" b="1" dirty="0">
                <a:solidFill>
                  <a:srgbClr val="003056"/>
                </a:solidFill>
              </a:rPr>
              <a:t>Bidding Requirements</a:t>
            </a:r>
          </a:p>
          <a:p>
            <a:pPr marL="1257300" lvl="2" indent="-342900"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7200" dirty="0">
                <a:latin typeface="Calibri" panose="020F0502020204030204" pitchFamily="34" charset="0"/>
              </a:rPr>
              <a:t>City of Joliet</a:t>
            </a:r>
          </a:p>
          <a:p>
            <a:pPr marL="1257300" lvl="2" indent="-342900"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7200" dirty="0">
                <a:latin typeface="Calibri" panose="020F0502020204030204" pitchFamily="34" charset="0"/>
              </a:rPr>
              <a:t>IEPA Loan</a:t>
            </a:r>
          </a:p>
          <a:p>
            <a:pPr marL="1257300" lvl="2" indent="-342900"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7200" dirty="0">
                <a:latin typeface="Calibri" panose="020F0502020204030204" pitchFamily="34" charset="0"/>
              </a:rPr>
              <a:t>Important Dates</a:t>
            </a:r>
            <a:endParaRPr lang="en-US" sz="2400" dirty="0"/>
          </a:p>
          <a:p>
            <a:pPr marL="0" lvl="2">
              <a:lnSpc>
                <a:spcPct val="120000"/>
              </a:lnSpc>
              <a:spcBef>
                <a:spcPts val="1200"/>
              </a:spcBef>
            </a:pPr>
            <a:r>
              <a:rPr lang="en-US" sz="9600" b="1" dirty="0">
                <a:solidFill>
                  <a:schemeClr val="tx1"/>
                </a:solidFill>
              </a:rPr>
              <a:t>Water Main Improvement Projects</a:t>
            </a:r>
            <a:endParaRPr lang="en-US" sz="6700" b="1" dirty="0">
              <a:solidFill>
                <a:schemeClr val="tx1"/>
              </a:solidFill>
            </a:endParaRPr>
          </a:p>
          <a:p>
            <a:pPr marL="1257300" lvl="2" indent="-342900"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7200" dirty="0">
                <a:latin typeface="Calibri" panose="020F0502020204030204" pitchFamily="34" charset="0"/>
              </a:rPr>
              <a:t>Mills Road</a:t>
            </a:r>
          </a:p>
          <a:p>
            <a:pPr marL="1257300" lvl="2" indent="-342900"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7200" dirty="0">
                <a:latin typeface="Calibri" panose="020F0502020204030204" pitchFamily="34" charset="0"/>
              </a:rPr>
              <a:t>Raynor Park Phase 2A</a:t>
            </a:r>
          </a:p>
          <a:p>
            <a:pPr marL="1257300" lvl="2" indent="-342900"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7200" dirty="0">
                <a:latin typeface="Calibri" panose="020F0502020204030204" pitchFamily="34" charset="0"/>
              </a:rPr>
              <a:t>Raynor Park Phase 2B</a:t>
            </a:r>
          </a:p>
          <a:p>
            <a:pPr marL="1257300" lvl="2" indent="-342900"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7200" dirty="0">
                <a:latin typeface="Calibri" panose="020F0502020204030204" pitchFamily="34" charset="0"/>
              </a:rPr>
              <a:t>Ridgewood Phase 2</a:t>
            </a:r>
          </a:p>
          <a:p>
            <a:pPr marL="1257300" lvl="2" indent="-342900"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sz="7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163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8938" y="685800"/>
            <a:ext cx="707866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Bidding Requirements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19600" y="1447800"/>
            <a:ext cx="4572000" cy="340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25"/>
            <a:r>
              <a:rPr lang="en-US" sz="3200" b="1" dirty="0"/>
              <a:t>IEPA Loan </a:t>
            </a:r>
          </a:p>
          <a:p>
            <a:pPr marL="396875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Advertise for DBEs in daily regional paper</a:t>
            </a:r>
          </a:p>
          <a:p>
            <a:pPr marL="854075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One advertisement is acceptable for multiple projects, must meet earliest date</a:t>
            </a:r>
          </a:p>
          <a:p>
            <a:pPr marL="396875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Provide list of all subcontractors</a:t>
            </a:r>
          </a:p>
          <a:p>
            <a:pPr marL="854075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Can use DBE Form #4</a:t>
            </a:r>
          </a:p>
          <a:p>
            <a:pPr marL="396875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Davis-Bacon or Illinois Prevailing Wage Act, whichever is higher</a:t>
            </a:r>
          </a:p>
          <a:p>
            <a:pPr marL="396875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Use of American Iron and Steel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685799"/>
            <a:ext cx="584777" cy="584777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304800" y="1447800"/>
            <a:ext cx="4191000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25"/>
            <a:r>
              <a:rPr lang="en-US" sz="3200" b="1" dirty="0"/>
              <a:t>City of Joliet</a:t>
            </a:r>
          </a:p>
          <a:p>
            <a:pPr marL="396875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Prequalification (Ordinance No. 7345)</a:t>
            </a:r>
          </a:p>
          <a:p>
            <a:pPr marL="396875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City of Joliet Procurement Code</a:t>
            </a:r>
          </a:p>
          <a:p>
            <a:pPr marL="396875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Local Bidder Ordinance does not apply</a:t>
            </a:r>
          </a:p>
          <a:p>
            <a:pPr marL="396875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City’s 10% minority participation</a:t>
            </a:r>
          </a:p>
          <a:p>
            <a:pPr marL="396875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City of Joliet Affidavits</a:t>
            </a:r>
          </a:p>
          <a:p>
            <a:pPr marL="396875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Download documents from City website and sign up for RSS feed</a:t>
            </a:r>
          </a:p>
          <a:p>
            <a:pPr marL="396875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Check City website for any addenda</a:t>
            </a:r>
          </a:p>
          <a:p>
            <a:pPr marL="396875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pPr marL="396875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897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8938" y="685800"/>
            <a:ext cx="707866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Bidding Requirements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685799"/>
            <a:ext cx="584777" cy="584777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304800" y="1447800"/>
            <a:ext cx="8686800" cy="5432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25"/>
            <a:r>
              <a:rPr lang="en-US" sz="3200" b="1" dirty="0"/>
              <a:t>Specifications and Measurement of Payment</a:t>
            </a:r>
          </a:p>
          <a:p>
            <a:pPr marL="396875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Contractor must meter and pay for water</a:t>
            </a:r>
          </a:p>
          <a:p>
            <a:pPr marL="396875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Zinc-coated ductile iron water main and anti-microbial polywrap</a:t>
            </a:r>
          </a:p>
          <a:p>
            <a:pPr marL="396875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Trench backfill tables in M&amp;P</a:t>
            </a:r>
          </a:p>
          <a:p>
            <a:pPr marL="396875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Preventing job abandonment</a:t>
            </a:r>
          </a:p>
          <a:p>
            <a:pPr marL="854075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Water services within 7 days of IEPA approval</a:t>
            </a:r>
          </a:p>
          <a:p>
            <a:pPr marL="854075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Final pavement restoration within 21 days of last water service or moving to another street</a:t>
            </a:r>
          </a:p>
          <a:p>
            <a:pPr marL="854075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Option for temporary pavement within 7 days at no cost to the City</a:t>
            </a:r>
          </a:p>
          <a:p>
            <a:pPr marL="396875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Bid Submittal Checklist for IEPA requirements</a:t>
            </a:r>
          </a:p>
          <a:p>
            <a:pPr marL="396875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Liquidated Damages: $1,200 / $600</a:t>
            </a:r>
          </a:p>
          <a:p>
            <a:pPr marL="396875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Max trench width: 6’ unless directed by City to relocate trench</a:t>
            </a:r>
          </a:p>
          <a:p>
            <a:pPr marL="396875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Pavement Restoration Thicknesses</a:t>
            </a:r>
          </a:p>
          <a:p>
            <a:pPr marL="396875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pPr marL="396875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502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8938" y="685800"/>
            <a:ext cx="707866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Bidding Requirements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685799"/>
            <a:ext cx="584777" cy="584777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304800" y="1447800"/>
            <a:ext cx="7747577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25"/>
            <a:r>
              <a:rPr lang="en-US" sz="3200" b="1" dirty="0"/>
              <a:t>Important Dates</a:t>
            </a:r>
          </a:p>
          <a:p>
            <a:pPr marL="396875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Last day for DBE Advertisements:</a:t>
            </a:r>
          </a:p>
          <a:p>
            <a:pPr marL="568325" lvl="1" indent="119063">
              <a:buFont typeface="Arial" panose="020B0604020202020204" pitchFamily="34" charset="0"/>
              <a:buChar char="•"/>
            </a:pPr>
            <a:r>
              <a:rPr lang="en-US" sz="1600" dirty="0"/>
              <a:t>Raynor Park Phase 2A	November 24</a:t>
            </a:r>
          </a:p>
          <a:p>
            <a:pPr marL="568325" lvl="1" indent="119063">
              <a:buFont typeface="Arial" panose="020B0604020202020204" pitchFamily="34" charset="0"/>
              <a:buChar char="•"/>
            </a:pPr>
            <a:r>
              <a:rPr lang="en-US" sz="1600" dirty="0"/>
              <a:t>Raynor Park Phase 2B	November 24</a:t>
            </a:r>
          </a:p>
          <a:p>
            <a:pPr marL="568325" lvl="1" indent="119063">
              <a:buFont typeface="Arial" panose="020B0604020202020204" pitchFamily="34" charset="0"/>
              <a:buChar char="•"/>
            </a:pPr>
            <a:r>
              <a:rPr lang="en-US" sz="1600" dirty="0"/>
              <a:t>Ridgewood Phase 2	November 25</a:t>
            </a:r>
          </a:p>
          <a:p>
            <a:pPr marL="568325" lvl="1" indent="119063">
              <a:buFont typeface="Arial" panose="020B0604020202020204" pitchFamily="34" charset="0"/>
              <a:buChar char="•"/>
            </a:pPr>
            <a:r>
              <a:rPr lang="en-US" sz="1600" dirty="0"/>
              <a:t>Mills Road 		November 25</a:t>
            </a:r>
          </a:p>
          <a:p>
            <a:pPr marL="396875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Last day for questions: Wednesday, December 4</a:t>
            </a:r>
            <a:r>
              <a:rPr lang="en-US" baseline="30000" dirty="0">
                <a:solidFill>
                  <a:schemeClr val="tx2"/>
                </a:solidFill>
              </a:rPr>
              <a:t>th</a:t>
            </a:r>
            <a:r>
              <a:rPr lang="en-US" dirty="0">
                <a:solidFill>
                  <a:schemeClr val="tx2"/>
                </a:solidFill>
              </a:rPr>
              <a:t> </a:t>
            </a:r>
          </a:p>
          <a:p>
            <a:pPr marL="396875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Bid Openings at 150 W Jefferson:</a:t>
            </a:r>
          </a:p>
          <a:p>
            <a:pPr marL="568325" lvl="1" indent="119063">
              <a:buFont typeface="Arial" panose="020B0604020202020204" pitchFamily="34" charset="0"/>
              <a:buChar char="•"/>
            </a:pPr>
            <a:r>
              <a:rPr lang="en-US" sz="1600" dirty="0"/>
              <a:t>Raynor Park Ph 2A	December 10, 10:00 AM</a:t>
            </a:r>
          </a:p>
          <a:p>
            <a:pPr marL="568325" lvl="1" indent="119063">
              <a:buFont typeface="Arial" panose="020B0604020202020204" pitchFamily="34" charset="0"/>
              <a:buChar char="•"/>
            </a:pPr>
            <a:r>
              <a:rPr lang="en-US" sz="1600" dirty="0"/>
              <a:t>Raynor Park Ph 2B 	December 10,   2:00 PM</a:t>
            </a:r>
          </a:p>
          <a:p>
            <a:pPr marL="568325" lvl="1" indent="119063">
              <a:buFont typeface="Arial" panose="020B0604020202020204" pitchFamily="34" charset="0"/>
              <a:buChar char="•"/>
            </a:pPr>
            <a:r>
              <a:rPr lang="en-US" sz="1600" dirty="0"/>
              <a:t>Ridgewood Ph 2	December 11, 10:00 AM</a:t>
            </a:r>
          </a:p>
          <a:p>
            <a:pPr marL="568325" lvl="1" indent="119063">
              <a:buFont typeface="Arial" panose="020B0604020202020204" pitchFamily="34" charset="0"/>
              <a:buChar char="•"/>
            </a:pPr>
            <a:r>
              <a:rPr lang="en-US" sz="1600" dirty="0"/>
              <a:t>Mills Rd		December 11,   2:00 PM</a:t>
            </a:r>
          </a:p>
          <a:p>
            <a:pPr marL="396875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Estimated Notice to Proceed, contingent on IEPA Loan: May 1</a:t>
            </a:r>
          </a:p>
          <a:p>
            <a:pPr marL="396875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465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8938" y="685800"/>
            <a:ext cx="707866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Water Main Improvement Projects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1371600"/>
            <a:ext cx="4572000" cy="349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Mills Road</a:t>
            </a:r>
            <a:endParaRPr lang="en-US" sz="16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pPr marL="396875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2,400’ of 12” CIP liner</a:t>
            </a:r>
          </a:p>
          <a:p>
            <a:pPr marL="396875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300’ of 12” ductile iron water main</a:t>
            </a:r>
          </a:p>
          <a:p>
            <a:pPr marL="396875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210 SY of full depth patching</a:t>
            </a:r>
          </a:p>
          <a:p>
            <a:pPr marL="396875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Includes coordination with IDOT, WCDOT, and CN Railroad </a:t>
            </a:r>
          </a:p>
          <a:p>
            <a:pPr marL="396875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Substantial Completion: 120 calendar days</a:t>
            </a:r>
          </a:p>
          <a:p>
            <a:pPr marL="396875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Final Completion: 150 calendar days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685799"/>
            <a:ext cx="584777" cy="584777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2786" t="4762" b="2381"/>
          <a:stretch/>
        </p:blipFill>
        <p:spPr>
          <a:xfrm>
            <a:off x="4553712" y="1524000"/>
            <a:ext cx="4572000" cy="2554680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59354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8938" y="685800"/>
            <a:ext cx="707866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Water Main Improvement Projects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1371600"/>
            <a:ext cx="8907462" cy="307776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3200" b="1" dirty="0"/>
              <a:t>Raynor Park Phase 2A</a:t>
            </a:r>
            <a:endParaRPr lang="en-US" sz="16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pPr marL="396875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9,100’ of ductile iron water main </a:t>
            </a:r>
          </a:p>
          <a:p>
            <a:pPr marL="396875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City will complete pH testing and sign LPC-662</a:t>
            </a:r>
          </a:p>
          <a:p>
            <a:pPr marL="396875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Includes work in IDOT ROW</a:t>
            </a:r>
          </a:p>
          <a:p>
            <a:pPr marL="396875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7,150 SY of full depth patching</a:t>
            </a:r>
          </a:p>
          <a:p>
            <a:pPr marL="396875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Substantial Completion: 210 calendar days</a:t>
            </a:r>
          </a:p>
          <a:p>
            <a:pPr marL="396875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Final Completion: 240 calendar days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685799"/>
            <a:ext cx="584777" cy="584777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r="315"/>
          <a:stretch/>
        </p:blipFill>
        <p:spPr>
          <a:xfrm>
            <a:off x="5105400" y="1524000"/>
            <a:ext cx="3886200" cy="3749040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26268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8938" y="685800"/>
            <a:ext cx="707866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Water Main Improvement Projects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1371600"/>
            <a:ext cx="8907462" cy="307776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3200" b="1" dirty="0"/>
              <a:t>Raynor Park Phase 2B</a:t>
            </a:r>
            <a:endParaRPr lang="en-US" sz="16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pPr marL="396875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9,550’ of ductile iron water main </a:t>
            </a:r>
          </a:p>
          <a:p>
            <a:pPr marL="396875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City will complete pH testing and sign LPC-662</a:t>
            </a:r>
          </a:p>
          <a:p>
            <a:pPr marL="396875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Includes work in IDOT ROW</a:t>
            </a:r>
          </a:p>
          <a:p>
            <a:pPr marL="396875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7,100 SY of full depth patching</a:t>
            </a:r>
          </a:p>
          <a:p>
            <a:pPr marL="396875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Substantial Completion: 210 calendar days</a:t>
            </a:r>
          </a:p>
          <a:p>
            <a:pPr marL="396875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Final Completion: 240 calendar days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685799"/>
            <a:ext cx="584777" cy="584777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7505"/>
          <a:stretch/>
        </p:blipFill>
        <p:spPr>
          <a:xfrm>
            <a:off x="5029200" y="1524000"/>
            <a:ext cx="4011719" cy="3657600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04788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8938" y="685800"/>
            <a:ext cx="707866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Water Main Improvement Projects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1371600"/>
            <a:ext cx="5638800" cy="2523768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3200" b="1" dirty="0"/>
              <a:t>Ridgewood Phase 2</a:t>
            </a:r>
            <a:endParaRPr lang="en-US" sz="1600" dirty="0"/>
          </a:p>
          <a:p>
            <a:pPr marL="396875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7,700’ of ductile iron water main</a:t>
            </a:r>
          </a:p>
          <a:p>
            <a:pPr marL="396875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180’ of water main removal</a:t>
            </a:r>
          </a:p>
          <a:p>
            <a:pPr marL="396875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5,950 SY of full depth patching</a:t>
            </a:r>
          </a:p>
          <a:p>
            <a:pPr marL="396875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Substantial Completion: 180 calendar days</a:t>
            </a:r>
          </a:p>
          <a:p>
            <a:pPr marL="396875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Final Completion: 210 calendar days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685799"/>
            <a:ext cx="584777" cy="584777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1676400"/>
            <a:ext cx="4195156" cy="3657600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923404918"/>
      </p:ext>
    </p:extLst>
  </p:cSld>
  <p:clrMapOvr>
    <a:masterClrMapping/>
  </p:clrMapOvr>
</p:sld>
</file>

<file path=ppt/theme/theme1.xml><?xml version="1.0" encoding="utf-8"?>
<a:theme xmlns:a="http://schemas.openxmlformats.org/drawingml/2006/main" name="BWTheme">
  <a:themeElements>
    <a:clrScheme name="BaxterWoodman">
      <a:dk1>
        <a:srgbClr val="003056"/>
      </a:dk1>
      <a:lt1>
        <a:sysClr val="window" lastClr="FFFFFF"/>
      </a:lt1>
      <a:dk2>
        <a:srgbClr val="C78B34"/>
      </a:dk2>
      <a:lt2>
        <a:srgbClr val="FFFFFF"/>
      </a:lt2>
      <a:accent1>
        <a:srgbClr val="C0B87B"/>
      </a:accent1>
      <a:accent2>
        <a:srgbClr val="605271"/>
      </a:accent2>
      <a:accent3>
        <a:srgbClr val="9EBA2B"/>
      </a:accent3>
      <a:accent4>
        <a:srgbClr val="605271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Baxter Woodma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2227</TotalTime>
  <Words>437</Words>
  <Application>Microsoft Office PowerPoint</Application>
  <PresentationFormat>On-screen Show (4:3)</PresentationFormat>
  <Paragraphs>100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BWTheme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Ingels</dc:creator>
  <cp:lastModifiedBy>Garcia, Lynda</cp:lastModifiedBy>
  <cp:revision>164</cp:revision>
  <dcterms:created xsi:type="dcterms:W3CDTF">2015-11-06T15:56:23Z</dcterms:created>
  <dcterms:modified xsi:type="dcterms:W3CDTF">2019-11-20T20:44:21Z</dcterms:modified>
</cp:coreProperties>
</file>